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40" r:id="rId3"/>
    <p:sldId id="341" r:id="rId4"/>
    <p:sldId id="342" r:id="rId5"/>
    <p:sldId id="344" r:id="rId6"/>
    <p:sldId id="430" r:id="rId7"/>
    <p:sldId id="431" r:id="rId8"/>
    <p:sldId id="432" r:id="rId9"/>
    <p:sldId id="479" r:id="rId10"/>
    <p:sldId id="434" r:id="rId11"/>
    <p:sldId id="446" r:id="rId12"/>
    <p:sldId id="480" r:id="rId13"/>
    <p:sldId id="455" r:id="rId14"/>
    <p:sldId id="481" r:id="rId15"/>
    <p:sldId id="447" r:id="rId16"/>
    <p:sldId id="448" r:id="rId17"/>
    <p:sldId id="449" r:id="rId18"/>
    <p:sldId id="450" r:id="rId19"/>
    <p:sldId id="451" r:id="rId20"/>
    <p:sldId id="452" r:id="rId21"/>
    <p:sldId id="482" r:id="rId22"/>
    <p:sldId id="456" r:id="rId23"/>
    <p:sldId id="348" r:id="rId24"/>
    <p:sldId id="350" r:id="rId25"/>
    <p:sldId id="351" r:id="rId26"/>
    <p:sldId id="352" r:id="rId27"/>
    <p:sldId id="353" r:id="rId28"/>
    <p:sldId id="354" r:id="rId29"/>
    <p:sldId id="478" r:id="rId30"/>
    <p:sldId id="429" r:id="rId31"/>
    <p:sldId id="453" r:id="rId32"/>
    <p:sldId id="359" r:id="rId33"/>
    <p:sldId id="360" r:id="rId34"/>
    <p:sldId id="454" r:id="rId35"/>
    <p:sldId id="361" r:id="rId36"/>
    <p:sldId id="457" r:id="rId37"/>
    <p:sldId id="483" r:id="rId38"/>
    <p:sldId id="484" r:id="rId39"/>
    <p:sldId id="459" r:id="rId40"/>
    <p:sldId id="461" r:id="rId41"/>
    <p:sldId id="485" r:id="rId42"/>
    <p:sldId id="486" r:id="rId43"/>
    <p:sldId id="487" r:id="rId44"/>
    <p:sldId id="488" r:id="rId45"/>
    <p:sldId id="489" r:id="rId46"/>
    <p:sldId id="490" r:id="rId47"/>
    <p:sldId id="388" r:id="rId48"/>
    <p:sldId id="491" r:id="rId49"/>
    <p:sldId id="492" r:id="rId50"/>
    <p:sldId id="390" r:id="rId51"/>
    <p:sldId id="391" r:id="rId52"/>
    <p:sldId id="392" r:id="rId53"/>
    <p:sldId id="493" r:id="rId54"/>
    <p:sldId id="494" r:id="rId55"/>
    <p:sldId id="495" r:id="rId56"/>
    <p:sldId id="496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 autoAdjust="0"/>
    <p:restoredTop sz="88302" autoAdjust="0"/>
  </p:normalViewPr>
  <p:slideViewPr>
    <p:cSldViewPr>
      <p:cViewPr varScale="1">
        <p:scale>
          <a:sx n="63" d="100"/>
          <a:sy n="63" d="100"/>
        </p:scale>
        <p:origin x="1156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Karim" userId="e3215334eae53787" providerId="LiveId" clId="{45C7B465-1D54-4B26-81C5-9329A1FDBD7B}"/>
    <pc:docChg chg="modSld">
      <pc:chgData name="Asim Karim" userId="e3215334eae53787" providerId="LiveId" clId="{45C7B465-1D54-4B26-81C5-9329A1FDBD7B}" dt="2019-03-10T10:21:26.718" v="1" actId="20577"/>
      <pc:docMkLst>
        <pc:docMk/>
      </pc:docMkLst>
      <pc:sldChg chg="modSp">
        <pc:chgData name="Asim Karim" userId="e3215334eae53787" providerId="LiveId" clId="{45C7B465-1D54-4B26-81C5-9329A1FDBD7B}" dt="2019-03-10T10:21:26.718" v="1" actId="20577"/>
        <pc:sldMkLst>
          <pc:docMk/>
          <pc:sldMk cId="478459515" sldId="342"/>
        </pc:sldMkLst>
        <pc:spChg chg="mod">
          <ac:chgData name="Asim Karim" userId="e3215334eae53787" providerId="LiveId" clId="{45C7B465-1D54-4B26-81C5-9329A1FDBD7B}" dt="2019-03-10T10:21:26.718" v="1" actId="20577"/>
          <ac:spMkLst>
            <pc:docMk/>
            <pc:sldMk cId="478459515" sldId="342"/>
            <ac:spMk id="3" creationId="{00000000-0000-0000-0000-000000000000}"/>
          </ac:spMkLst>
        </pc:spChg>
      </pc:sldChg>
    </pc:docChg>
  </pc:docChgLst>
  <pc:docChgLst>
    <pc:chgData name="Asim Karim" userId="e3215334eae53787" providerId="LiveId" clId="{A9217867-1E1E-4496-AFAC-E18E7737714F}"/>
    <pc:docChg chg="custSel modSld">
      <pc:chgData name="Asim Karim" userId="e3215334eae53787" providerId="LiveId" clId="{A9217867-1E1E-4496-AFAC-E18E7737714F}" dt="2019-01-09T07:57:55.427" v="274" actId="20577"/>
      <pc:docMkLst>
        <pc:docMk/>
      </pc:docMkLst>
      <pc:sldChg chg="modNotesTx">
        <pc:chgData name="Asim Karim" userId="e3215334eae53787" providerId="LiveId" clId="{A9217867-1E1E-4496-AFAC-E18E7737714F}" dt="2019-01-09T07:55:41.335" v="227" actId="20577"/>
        <pc:sldMkLst>
          <pc:docMk/>
          <pc:sldMk cId="993625840" sldId="352"/>
        </pc:sldMkLst>
      </pc:sldChg>
      <pc:sldChg chg="modNotesTx">
        <pc:chgData name="Asim Karim" userId="e3215334eae53787" providerId="LiveId" clId="{A9217867-1E1E-4496-AFAC-E18E7737714F}" dt="2019-01-09T07:57:55.427" v="274" actId="20577"/>
        <pc:sldMkLst>
          <pc:docMk/>
          <pc:sldMk cId="1036653808" sldId="353"/>
        </pc:sldMkLst>
      </pc:sldChg>
      <pc:sldChg chg="modNotesTx">
        <pc:chgData name="Asim Karim" userId="e3215334eae53787" providerId="LiveId" clId="{A9217867-1E1E-4496-AFAC-E18E7737714F}" dt="2019-01-09T07:44:21.692" v="31" actId="20577"/>
        <pc:sldMkLst>
          <pc:docMk/>
          <pc:sldMk cId="2743054882" sldId="449"/>
        </pc:sldMkLst>
      </pc:sldChg>
      <pc:sldChg chg="modSp">
        <pc:chgData name="Asim Karim" userId="e3215334eae53787" providerId="LiveId" clId="{A9217867-1E1E-4496-AFAC-E18E7737714F}" dt="2019-01-09T07:40:43.008" v="0" actId="1036"/>
        <pc:sldMkLst>
          <pc:docMk/>
          <pc:sldMk cId="2282149134" sldId="480"/>
        </pc:sldMkLst>
        <pc:graphicFrameChg chg="mod">
          <ac:chgData name="Asim Karim" userId="e3215334eae53787" providerId="LiveId" clId="{A9217867-1E1E-4496-AFAC-E18E7737714F}" dt="2019-01-09T07:40:43.008" v="0" actId="1036"/>
          <ac:graphicFrameMkLst>
            <pc:docMk/>
            <pc:sldMk cId="2282149134" sldId="480"/>
            <ac:graphicFrameMk id="4" creationId="{C55544A2-008D-E345-808D-5AE802E8E626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54.emf"/><Relationship Id="rId1" Type="http://schemas.openxmlformats.org/officeDocument/2006/relationships/image" Target="../media/image53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Dog, cup, car, chair, flower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8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4EF021-3440-0F4A-9CFD-E3E2802C1E76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So if you look at the  hierarchical category structure for, say, furniture.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At one end, have furniture, and at the other end, very specific types of furniture {read}. 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In between, in the middle level – e.g. chair, table, lamp – are basic-level categories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The other levels can be named too: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Superordinate –  the level above the basic-level category, contains basic level categories 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Subordinate is the level below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But in what respects are these basic-level categories considered psychologically or cognitively basic? [next slide]</a:t>
            </a:r>
          </a:p>
        </p:txBody>
      </p:sp>
    </p:spTree>
    <p:extLst>
      <p:ext uri="{BB962C8B-B14F-4D97-AF65-F5344CB8AC3E}">
        <p14:creationId xmlns:p14="http://schemas.microsoft.com/office/powerpoint/2010/main" val="284784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X-axis: relative diameter (small to large)</a:t>
            </a:r>
          </a:p>
          <a:p>
            <a:r>
              <a:rPr lang="en-US" dirty="0"/>
              <a:t>Y-axis: percentage (0 to 100)</a:t>
            </a:r>
          </a:p>
          <a:p>
            <a:r>
              <a:rPr lang="en-US" dirty="0"/>
              <a:t>Two lines: one for cup, one for bowl </a:t>
            </a:r>
          </a:p>
          <a:p>
            <a:r>
              <a:rPr lang="en-US" dirty="0"/>
              <a:t>Lower line for bowl intersects upper line for cup at large diameter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6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Lines for bowl and cup with food content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78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58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59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2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3/10/19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8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emf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3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1.emf"/><Relationship Id="rId3" Type="http://schemas.openxmlformats.org/officeDocument/2006/relationships/image" Target="../media/image52.tif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0.e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package" Target="../embeddings/Microsoft_Excel_Worksheet1.xlsx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22.bin"/><Relationship Id="rId5" Type="http://schemas.openxmlformats.org/officeDocument/2006/relationships/package" Target="../embeddings/Microsoft_Excel_Worksheet2.xlsx"/><Relationship Id="rId10" Type="http://schemas.openxmlformats.org/officeDocument/2006/relationships/image" Target="../media/image55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2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23.bin"/><Relationship Id="rId7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5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6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37361"/>
            <a:ext cx="9144000" cy="4130039"/>
          </a:xfrm>
        </p:spPr>
        <p:txBody>
          <a:bodyPr>
            <a:noAutofit/>
          </a:bodyPr>
          <a:lstStyle/>
          <a:p>
            <a:r>
              <a:rPr lang="en-US" sz="2800" dirty="0"/>
              <a:t>Senses that are opposites with respect to one feature of meaning</a:t>
            </a:r>
          </a:p>
          <a:p>
            <a:r>
              <a:rPr lang="en-US" sz="28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8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800" dirty="0"/>
              <a:t>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59064"/>
              </p:ext>
            </p:extLst>
          </p:nvPr>
        </p:nvGraphicFramePr>
        <p:xfrm>
          <a:off x="1447800" y="1925690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),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One sense is a </a:t>
            </a:r>
            <a:r>
              <a:rPr lang="en-US" sz="2800" b="1" dirty="0">
                <a:solidFill>
                  <a:srgbClr val="0000FF"/>
                </a:solidFill>
              </a:rPr>
              <a:t>subordinate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of another if the first sense is more specific, denoting a subclass of the other</a:t>
            </a:r>
          </a:p>
          <a:p>
            <a:pPr lvl="1"/>
            <a:r>
              <a:rPr lang="en-US" sz="2400" i="1" dirty="0">
                <a:latin typeface="Calibri (Body)"/>
                <a:cs typeface="Calibri (Body)"/>
              </a:rPr>
              <a:t>car</a:t>
            </a:r>
            <a:r>
              <a:rPr lang="en-US" sz="2400" dirty="0"/>
              <a:t> is a subordinate of </a:t>
            </a:r>
            <a:r>
              <a:rPr lang="en-US" sz="2400" i="1" dirty="0"/>
              <a:t>vehicle</a:t>
            </a:r>
            <a:endParaRPr lang="en-US" sz="2400" dirty="0"/>
          </a:p>
          <a:p>
            <a:pPr lvl="1"/>
            <a:r>
              <a:rPr lang="en-US" sz="2400" i="1" dirty="0"/>
              <a:t>mango</a:t>
            </a:r>
            <a:r>
              <a:rPr lang="en-US" sz="2400" dirty="0"/>
              <a:t> is a subordinate of </a:t>
            </a:r>
            <a:r>
              <a:rPr lang="en-US" sz="2400" i="1" dirty="0"/>
              <a:t>fruit</a:t>
            </a:r>
          </a:p>
          <a:p>
            <a:pPr marL="0" indent="0">
              <a:buNone/>
            </a:pPr>
            <a:r>
              <a:rPr lang="en-US" sz="2800" dirty="0"/>
              <a:t>Conversely </a:t>
            </a:r>
            <a:r>
              <a:rPr lang="en-US" sz="2800" b="1" dirty="0">
                <a:solidFill>
                  <a:srgbClr val="0000FF"/>
                </a:solidFill>
              </a:rPr>
              <a:t>superordinate</a:t>
            </a:r>
            <a:endParaRPr lang="en-US" sz="2800" dirty="0"/>
          </a:p>
          <a:p>
            <a:pPr lvl="1"/>
            <a:r>
              <a:rPr lang="en-US" sz="2400" i="1" dirty="0"/>
              <a:t>vehicle</a:t>
            </a:r>
            <a:r>
              <a:rPr lang="en-US" sz="2400" dirty="0"/>
              <a:t> is a superordinate of </a:t>
            </a:r>
            <a:r>
              <a:rPr lang="en-US" sz="2400" i="1" dirty="0"/>
              <a:t>car</a:t>
            </a:r>
            <a:endParaRPr lang="en-US" sz="2400" dirty="0"/>
          </a:p>
          <a:p>
            <a:pPr lvl="1"/>
            <a:r>
              <a:rPr lang="en-US" sz="2400" i="1" dirty="0"/>
              <a:t>fruit</a:t>
            </a:r>
            <a:r>
              <a:rPr lang="en-US" sz="2400" dirty="0"/>
              <a:t> is a </a:t>
            </a:r>
            <a:r>
              <a:rPr lang="en-US" sz="2400" dirty="0" err="1"/>
              <a:t>subodinate</a:t>
            </a:r>
            <a:r>
              <a:rPr lang="en-US" sz="2400" dirty="0"/>
              <a:t> of </a:t>
            </a:r>
            <a:r>
              <a:rPr lang="en-US" sz="2400" i="1" dirty="0"/>
              <a:t>mango</a:t>
            </a:r>
            <a:endParaRPr lang="en-US" sz="2400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58" y="1063229"/>
            <a:ext cx="7617542" cy="857250"/>
          </a:xfrm>
        </p:spPr>
        <p:txBody>
          <a:bodyPr>
            <a:noAutofit/>
          </a:bodyPr>
          <a:lstStyle/>
          <a:p>
            <a:r>
              <a:rPr lang="en-US" sz="4400" dirty="0"/>
              <a:t>These levels are </a:t>
            </a:r>
            <a:r>
              <a:rPr lang="en-US" sz="4400"/>
              <a:t>not symmetric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0534" y="2109020"/>
            <a:ext cx="5829300" cy="3429000"/>
          </a:xfrm>
        </p:spPr>
        <p:txBody>
          <a:bodyPr>
            <a:normAutofit/>
          </a:bodyPr>
          <a:lstStyle/>
          <a:p>
            <a:r>
              <a:rPr lang="en-US" sz="3200" dirty="0"/>
              <a:t>One level of category is distinguished from the others</a:t>
            </a:r>
          </a:p>
          <a:p>
            <a:r>
              <a:rPr lang="en-US" sz="3200" dirty="0"/>
              <a:t>The "basic level"</a:t>
            </a:r>
          </a:p>
        </p:txBody>
      </p:sp>
    </p:spTree>
    <p:extLst>
      <p:ext uri="{BB962C8B-B14F-4D97-AF65-F5344CB8AC3E}">
        <p14:creationId xmlns:p14="http://schemas.microsoft.com/office/powerpoint/2010/main" val="55941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 these items</a:t>
            </a:r>
          </a:p>
        </p:txBody>
      </p:sp>
      <p:pic>
        <p:nvPicPr>
          <p:cNvPr id="1525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608" y="2245490"/>
            <a:ext cx="2442426" cy="15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434" y="3794965"/>
            <a:ext cx="1974056" cy="19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4195" y="953595"/>
            <a:ext cx="2386805" cy="17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826" y="3417746"/>
            <a:ext cx="2351274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094" y="2072438"/>
            <a:ext cx="2517763" cy="188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80582" y="1166531"/>
            <a:ext cx="8298611" cy="994475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36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312" y="929516"/>
            <a:ext cx="8458200" cy="5334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b="1" dirty="0">
                <a:solidFill>
                  <a:srgbClr val="A50021"/>
                </a:solidFill>
              </a:rPr>
              <a:t>Superordinate        Basic	           Subordinate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        chair		   office chair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               piano chair 					  	            rocking chair	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furniture	           lamp	         torchiere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	    desk lamp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 		            table 	   end table					  		      coffee table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2059608" y="2743200"/>
            <a:ext cx="988392" cy="1333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 flipH="1" flipV="1">
            <a:off x="2133364" y="4076950"/>
            <a:ext cx="1348213" cy="134473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flipH="1">
            <a:off x="2099505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4051635" y="2398021"/>
            <a:ext cx="135650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4472067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4354039" y="525780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4254851" y="4129680"/>
            <a:ext cx="1117122" cy="6328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3992137" y="2382662"/>
            <a:ext cx="1353179" cy="542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4000508" y="2398021"/>
            <a:ext cx="1371465" cy="10848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4354039" y="5386056"/>
            <a:ext cx="1353179" cy="4520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21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1845734"/>
            <a:ext cx="7543801" cy="470746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(sitting)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basic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 the level of distinctive actions</a:t>
            </a:r>
          </a:p>
          <a:p>
            <a:r>
              <a:rPr lang="en-US" sz="3200" dirty="0"/>
              <a:t>Is the level which is learned earliest and at which things are first named</a:t>
            </a:r>
          </a:p>
          <a:p>
            <a:r>
              <a:rPr lang="en-US" sz="3200" dirty="0"/>
              <a:t>It is the level at which names are shortest and used most frequently</a:t>
            </a:r>
          </a:p>
        </p:txBody>
      </p:sp>
    </p:spTree>
    <p:extLst>
      <p:ext uri="{BB962C8B-B14F-4D97-AF65-F5344CB8AC3E}">
        <p14:creationId xmlns:p14="http://schemas.microsoft.com/office/powerpoint/2010/main" val="167700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r>
              <a:rPr lang="en-US" sz="2800" dirty="0"/>
              <a:t>Have relations with each other</a:t>
            </a:r>
          </a:p>
          <a:p>
            <a:pPr lvl="1"/>
            <a:r>
              <a:rPr lang="en-US" sz="2400" dirty="0"/>
              <a:t>Synonymy</a:t>
            </a:r>
          </a:p>
          <a:p>
            <a:pPr lvl="1"/>
            <a:r>
              <a:rPr lang="en-US" sz="2400" dirty="0" err="1"/>
              <a:t>Antonymy</a:t>
            </a:r>
            <a:endParaRPr lang="en-US" sz="2400" dirty="0"/>
          </a:p>
          <a:p>
            <a:pPr lvl="1"/>
            <a:r>
              <a:rPr lang="en-US" sz="2400" dirty="0"/>
              <a:t>Similarity</a:t>
            </a:r>
          </a:p>
          <a:p>
            <a:pPr lvl="1"/>
            <a:r>
              <a:rPr lang="en-US" sz="2400" dirty="0"/>
              <a:t>Relatedness</a:t>
            </a:r>
          </a:p>
          <a:p>
            <a:pPr lvl="1"/>
            <a:r>
              <a:rPr lang="en-US" sz="2400" dirty="0"/>
              <a:t>Superordinate/subordinate</a:t>
            </a:r>
          </a:p>
          <a:p>
            <a:pPr lvl="1"/>
            <a:r>
              <a:rPr lang="en-US" sz="24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274639"/>
            <a:ext cx="8658225" cy="525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Classical (“Aristotelian”)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037" y="1042988"/>
            <a:ext cx="8920163" cy="59674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 dirty="0"/>
              <a:t>The meaning of a word: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a concept defined by </a:t>
            </a:r>
            <a:r>
              <a:rPr lang="en-US" sz="2300" b="1" dirty="0">
                <a:solidFill>
                  <a:srgbClr val="FF0000"/>
                </a:solidFill>
              </a:rPr>
              <a:t>necessary</a:t>
            </a:r>
            <a:r>
              <a:rPr lang="en-US" sz="2300" dirty="0">
                <a:solidFill>
                  <a:srgbClr val="FF0000"/>
                </a:solidFill>
              </a:rPr>
              <a:t> and </a:t>
            </a:r>
            <a:r>
              <a:rPr lang="en-US" sz="2300" b="1" dirty="0">
                <a:solidFill>
                  <a:srgbClr val="FF0000"/>
                </a:solidFill>
              </a:rPr>
              <a:t>sufficient</a:t>
            </a:r>
            <a:r>
              <a:rPr lang="en-US" sz="2300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2300" dirty="0"/>
              <a:t>A </a:t>
            </a:r>
            <a:r>
              <a:rPr lang="en-US" sz="2300" b="1" dirty="0"/>
              <a:t>necessary</a:t>
            </a:r>
            <a:r>
              <a:rPr lang="en-US" sz="2300" dirty="0"/>
              <a:t> condition for being an X is a condition C that X must satisfy in order for it to be an X.</a:t>
            </a:r>
          </a:p>
          <a:p>
            <a:pPr lvl="2"/>
            <a:r>
              <a:rPr lang="en-US" sz="2000" dirty="0"/>
              <a:t>If not C, then not X</a:t>
            </a:r>
          </a:p>
          <a:p>
            <a:pPr lvl="2"/>
            <a:r>
              <a:rPr lang="en-US" sz="2000" dirty="0"/>
              <a:t>”Having four sides” is necessary to be a square.</a:t>
            </a:r>
          </a:p>
          <a:p>
            <a:r>
              <a:rPr lang="en-US" sz="2300" dirty="0"/>
              <a:t>A </a:t>
            </a:r>
            <a:r>
              <a:rPr lang="en-US" sz="2300" b="1" dirty="0"/>
              <a:t>sufficient</a:t>
            </a:r>
            <a:r>
              <a:rPr lang="en-US" sz="2300" dirty="0"/>
              <a:t> condition for being an X is condition such that if something satisfies condition C, then it must be an X.</a:t>
            </a:r>
          </a:p>
          <a:p>
            <a:pPr lvl="2"/>
            <a:r>
              <a:rPr lang="en-US" sz="2000" dirty="0"/>
              <a:t>If and only if C, then X</a:t>
            </a:r>
          </a:p>
          <a:p>
            <a:pPr lvl="2"/>
            <a:r>
              <a:rPr lang="en-US" sz="2000" dirty="0"/>
              <a:t>The following necessary conditions, jointly, are sufficient to be a square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has (exactly) four sides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straight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is a closed figure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lies in a plane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equal in length to each of the others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interior angles is equal to the others (right angles)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50991" y="5177471"/>
            <a:ext cx="1007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from </a:t>
            </a:r>
            <a:r>
              <a:rPr lang="en-US" dirty="0"/>
              <a:t>Norman Swartz, SFU</a:t>
            </a:r>
          </a:p>
        </p:txBody>
      </p:sp>
    </p:spTree>
    <p:extLst>
      <p:ext uri="{BB962C8B-B14F-4D97-AF65-F5344CB8AC3E}">
        <p14:creationId xmlns:p14="http://schemas.microsoft.com/office/powerpoint/2010/main" val="142978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82000" cy="1257912"/>
          </a:xfrm>
        </p:spPr>
        <p:txBody>
          <a:bodyPr>
            <a:normAutofit/>
          </a:bodyPr>
          <a:lstStyle/>
          <a:p>
            <a:r>
              <a:rPr lang="en-US" sz="4000" dirty="0"/>
              <a:t>Problem 1: The features are complex and may be context-dependent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William </a:t>
            </a:r>
            <a:r>
              <a:rPr lang="en-US" sz="3200" dirty="0" err="1"/>
              <a:t>Labov</a:t>
            </a:r>
            <a:r>
              <a:rPr lang="en-US" sz="3200" dirty="0"/>
              <a:t>. 1975</a:t>
            </a:r>
          </a:p>
          <a:p>
            <a:endParaRPr lang="en-US" sz="3200" dirty="0"/>
          </a:p>
          <a:p>
            <a:r>
              <a:rPr lang="en-US" sz="3200" dirty="0"/>
              <a:t>What are these?</a:t>
            </a:r>
          </a:p>
          <a:p>
            <a:r>
              <a:rPr lang="en-US" sz="3200" dirty="0"/>
              <a:t>Cup or bowl?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37035"/>
            <a:ext cx="4028358" cy="56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" y="4856560"/>
            <a:ext cx="2001439" cy="20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6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052619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complex features of the object (diameter,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" y="1143000"/>
            <a:ext cx="8833399" cy="5714999"/>
          </a:xfrm>
        </p:spPr>
      </p:pic>
    </p:spTree>
    <p:extLst>
      <p:ext uri="{BB962C8B-B14F-4D97-AF65-F5344CB8AC3E}">
        <p14:creationId xmlns:p14="http://schemas.microsoft.com/office/powerpoint/2010/main" val="99362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472388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the context! (If there is food in it, it’s a bowl)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8" y="1284458"/>
            <a:ext cx="8804722" cy="5696445"/>
          </a:xfrm>
        </p:spPr>
      </p:pic>
    </p:spTree>
    <p:extLst>
      <p:ext uri="{BB962C8B-B14F-4D97-AF65-F5344CB8AC3E}">
        <p14:creationId xmlns:p14="http://schemas.microsoft.com/office/powerpoint/2010/main" val="103665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 of cup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" y="1828800"/>
            <a:ext cx="8796180" cy="4410074"/>
          </a:xfrm>
        </p:spPr>
      </p:pic>
    </p:spTree>
    <p:extLst>
      <p:ext uri="{BB962C8B-B14F-4D97-AF65-F5344CB8AC3E}">
        <p14:creationId xmlns:p14="http://schemas.microsoft.com/office/powerpoint/2010/main" val="50572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Ludwig Wittgenstein (1889-1951)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4029075" cy="4038600"/>
          </a:xfrm>
        </p:spPr>
        <p:txBody>
          <a:bodyPr/>
          <a:lstStyle/>
          <a:p>
            <a:r>
              <a:rPr lang="en-US" sz="3200" dirty="0"/>
              <a:t>Philosopher of language</a:t>
            </a:r>
          </a:p>
          <a:p>
            <a:r>
              <a:rPr lang="en-US" sz="3200" dirty="0"/>
              <a:t>In his late years, a proponent of studying “ordinary language</a:t>
            </a:r>
            <a:r>
              <a:rPr lang="en-US" dirty="0"/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82" y="1447800"/>
            <a:ext cx="3563938" cy="521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9989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14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45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4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83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5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837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02889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4686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6001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271350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382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66497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09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 (1945)</a:t>
            </a:r>
            <a:br>
              <a:rPr lang="en-US" dirty="0"/>
            </a:br>
            <a:r>
              <a:rPr lang="en-US" i="1" dirty="0"/>
              <a:t>Philosophical</a:t>
            </a:r>
            <a:br>
              <a:rPr lang="en-US" i="1" dirty="0"/>
            </a:br>
            <a:r>
              <a:rPr lang="en-US" i="1" dirty="0"/>
              <a:t>Investigations.</a:t>
            </a:r>
            <a:br>
              <a:rPr lang="en-US" dirty="0"/>
            </a:br>
            <a:r>
              <a:rPr lang="en-US" dirty="0"/>
              <a:t>Paragraphs 66,67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6604"/>
            <a:ext cx="3972242" cy="6620403"/>
          </a:xfrm>
        </p:spPr>
      </p:pic>
    </p:spTree>
    <p:extLst>
      <p:ext uri="{BB962C8B-B14F-4D97-AF65-F5344CB8AC3E}">
        <p14:creationId xmlns:p14="http://schemas.microsoft.com/office/powerpoint/2010/main" val="470745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5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06" y="286605"/>
            <a:ext cx="8898194" cy="1084995"/>
          </a:xfrm>
        </p:spPr>
        <p:txBody>
          <a:bodyPr>
            <a:normAutofit fontScale="90000"/>
          </a:bodyPr>
          <a:lstStyle/>
          <a:p>
            <a:r>
              <a:rPr lang="en-US" dirty="0"/>
              <a:t>Wittgenstein’s thought experiment on "What is a game”: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8206" y="1447800"/>
            <a:ext cx="8583562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PI #66: </a:t>
            </a:r>
          </a:p>
          <a:p>
            <a:pPr marL="319088" lvl="1" indent="0">
              <a:buNone/>
            </a:pPr>
            <a:r>
              <a:rPr lang="en-US" sz="2800" dirty="0"/>
              <a:t>”Don’t say “there must be something common, or they would not be called `games’”—but </a:t>
            </a:r>
            <a:r>
              <a:rPr lang="en-US" sz="2800" i="1" dirty="0"/>
              <a:t>look and see </a:t>
            </a:r>
            <a:r>
              <a:rPr lang="en-US" sz="2800" dirty="0"/>
              <a:t>whether there is anything common to all”</a:t>
            </a:r>
          </a:p>
          <a:p>
            <a:pPr marL="319088" lvl="1" indent="0">
              <a:buNone/>
            </a:pPr>
            <a:endParaRPr lang="en-US" sz="1800" dirty="0"/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it amusing?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competition?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long-term strategy?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skill required?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Must luck play a role?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Are there cards?</a:t>
            </a:r>
          </a:p>
          <a:p>
            <a:pPr marL="593725" lvl="2" indent="0">
              <a:spcBef>
                <a:spcPts val="175"/>
              </a:spcBef>
              <a:buNone/>
            </a:pPr>
            <a:r>
              <a:rPr lang="en-US" sz="2800" dirty="0"/>
              <a:t>Is there a ball?</a:t>
            </a:r>
          </a:p>
        </p:txBody>
      </p:sp>
    </p:spTree>
    <p:extLst>
      <p:ext uri="{BB962C8B-B14F-4D97-AF65-F5344CB8AC3E}">
        <p14:creationId xmlns:p14="http://schemas.microsoft.com/office/powerpoint/2010/main" val="65196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Resemblance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728662" y="2262188"/>
          <a:ext cx="7772400" cy="128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BCD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 charset="0"/>
                          <a:ea typeface="Calibri" charset="0"/>
                          <a:cs typeface="Calibri" charset="0"/>
                        </a:rPr>
                        <a:t>ABD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50374" y="4365523"/>
            <a:ext cx="7350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“each item has at least one, and probably several, elements in common with one or more items, but no, or few, elements are common to all items”   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Rosch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Mervis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617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a radically different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8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Ludwig Wittgenstein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09800"/>
            <a:ext cx="7772400" cy="380999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PI #43: </a:t>
            </a:r>
          </a:p>
          <a:p>
            <a:pPr marL="319088" lvl="1" indent="0">
              <a:buNone/>
            </a:pPr>
            <a:r>
              <a:rPr lang="en-US" sz="3600" dirty="0"/>
              <a:t>"The meaning of a word is its use in the language"</a:t>
            </a:r>
          </a:p>
        </p:txBody>
      </p:sp>
    </p:spTree>
    <p:extLst>
      <p:ext uri="{BB962C8B-B14F-4D97-AF65-F5344CB8AC3E}">
        <p14:creationId xmlns:p14="http://schemas.microsoft.com/office/powerpoint/2010/main" val="184336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define words by their usages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 particular, words are defined by their environments (the words around them)</a:t>
            </a:r>
          </a:p>
          <a:p>
            <a:endParaRPr lang="en-US" sz="3200" dirty="0"/>
          </a:p>
          <a:p>
            <a:r>
              <a:rPr lang="en-US" sz="3200" dirty="0" err="1"/>
              <a:t>Zellig</a:t>
            </a:r>
            <a:r>
              <a:rPr lang="en-US" sz="3200" dirty="0"/>
              <a:t> Harris (1954): </a:t>
            </a:r>
            <a:r>
              <a:rPr lang="en-US" sz="3200" b="1" dirty="0"/>
              <a:t>If A and B have almost identical environments we say that they are synonyms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ongchoi</a:t>
            </a:r>
            <a:r>
              <a:rPr lang="en-US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lnSpcReduction="10000"/>
          </a:bodyPr>
          <a:lstStyle/>
          <a:p>
            <a:pPr marL="123825" indent="0">
              <a:buNone/>
            </a:pPr>
            <a:r>
              <a:rPr lang="en-US" sz="28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delicious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is superb </a:t>
            </a:r>
            <a:r>
              <a:rPr lang="en-US" sz="2400" b="1" dirty="0"/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Ong </a:t>
            </a:r>
            <a:r>
              <a:rPr lang="en-US" sz="2400" dirty="0" err="1"/>
              <a:t>choi</a:t>
            </a:r>
            <a:r>
              <a:rPr lang="en-US" sz="2400" dirty="0"/>
              <a:t> </a:t>
            </a:r>
            <a:r>
              <a:rPr lang="en-US" sz="2400" b="1" dirty="0"/>
              <a:t>leaves</a:t>
            </a:r>
            <a:r>
              <a:rPr lang="en-US" sz="2400" dirty="0"/>
              <a:t> with salty sauces</a:t>
            </a:r>
          </a:p>
          <a:p>
            <a:r>
              <a:rPr lang="en-US" sz="28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…spinach </a:t>
            </a:r>
            <a:r>
              <a:rPr lang="en-US" sz="2400" b="1" dirty="0"/>
              <a:t>sautéed</a:t>
            </a:r>
            <a:r>
              <a:rPr lang="en-US" sz="2400" dirty="0"/>
              <a:t> </a:t>
            </a:r>
            <a:r>
              <a:rPr lang="en-US" sz="2400" b="1" dirty="0"/>
              <a:t>with</a:t>
            </a:r>
            <a:r>
              <a:rPr lang="en-US" sz="2400" dirty="0"/>
              <a:t> </a:t>
            </a:r>
            <a:r>
              <a:rPr lang="en-US" sz="2400" b="1" dirty="0"/>
              <a:t>garlic</a:t>
            </a:r>
            <a:r>
              <a:rPr lang="en-US" sz="2400" dirty="0"/>
              <a:t> </a:t>
            </a:r>
            <a:r>
              <a:rPr lang="en-US" sz="2400" b="1" dirty="0"/>
              <a:t>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Chard stems and </a:t>
            </a:r>
            <a:r>
              <a:rPr lang="en-US" sz="2400" b="1" dirty="0"/>
              <a:t>leaves</a:t>
            </a:r>
            <a:r>
              <a:rPr lang="en-US" sz="2400" dirty="0"/>
              <a:t> are </a:t>
            </a:r>
            <a:r>
              <a:rPr lang="en-US" sz="2400" b="1" dirty="0"/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Collard greens and other </a:t>
            </a:r>
            <a:r>
              <a:rPr lang="en-US" sz="2400" b="1" dirty="0"/>
              <a:t>salty</a:t>
            </a:r>
            <a:r>
              <a:rPr lang="en-US" sz="2400" dirty="0"/>
              <a:t> leafy greens</a:t>
            </a:r>
          </a:p>
          <a:p>
            <a:r>
              <a:rPr lang="en-US" sz="2800" dirty="0"/>
              <a:t>Conclusion:</a:t>
            </a:r>
          </a:p>
          <a:p>
            <a:pPr lvl="1"/>
            <a:r>
              <a:rPr lang="en-US" sz="2400" dirty="0" err="1"/>
              <a:t>Ongchoi</a:t>
            </a:r>
            <a:r>
              <a:rPr lang="en-US" sz="2400" dirty="0"/>
              <a:t> is a leafy green like spinach, chard, or collard greens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</a:t>
            </a:r>
            <a:r>
              <a:rPr lang="en-US" i="1" dirty="0"/>
              <a:t>Ipomoea </a:t>
            </a:r>
            <a:r>
              <a:rPr lang="en-US" i="1" dirty="0" err="1"/>
              <a:t>aquatica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"Water Spinach"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5680075" cy="4721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4422" y="6462638"/>
            <a:ext cx="3223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Yamaguchi, Wikimedia Commons, public domain</a:t>
            </a:r>
          </a:p>
        </p:txBody>
      </p:sp>
    </p:spTree>
    <p:extLst>
      <p:ext uri="{BB962C8B-B14F-4D97-AF65-F5344CB8AC3E}">
        <p14:creationId xmlns:p14="http://schemas.microsoft.com/office/powerpoint/2010/main" val="183872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0" y="3481208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760330" y="3481208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 fontScale="90000"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3200" dirty="0"/>
              <a:t>Called an "embedding" because it's embedded into a space</a:t>
            </a:r>
          </a:p>
          <a:p>
            <a:r>
              <a:rPr lang="en-US" sz="3200" dirty="0"/>
              <a:t>The standard way to represent meaning in NLP</a:t>
            </a:r>
          </a:p>
          <a:p>
            <a:r>
              <a:rPr lang="en-US" sz="3200" dirty="0"/>
              <a:t>Fine-grained model of meaning for similarity </a:t>
            </a:r>
          </a:p>
          <a:p>
            <a:pPr lvl="1"/>
            <a:r>
              <a:rPr lang="en-US" sz="2800" dirty="0"/>
              <a:t>NLP tasks like sentiment analysis</a:t>
            </a:r>
          </a:p>
          <a:p>
            <a:pPr lvl="2"/>
            <a:r>
              <a:rPr lang="en-US" sz="2400" dirty="0"/>
              <a:t>With words,  requires </a:t>
            </a:r>
            <a:r>
              <a:rPr lang="en-US" sz="2400" b="1" dirty="0"/>
              <a:t>same</a:t>
            </a:r>
            <a:r>
              <a:rPr lang="en-US" sz="2400" dirty="0"/>
              <a:t> word to be in training and test</a:t>
            </a:r>
          </a:p>
          <a:p>
            <a:pPr lvl="2"/>
            <a:r>
              <a:rPr lang="en-US" sz="2400" dirty="0"/>
              <a:t>With embeddings: ok if </a:t>
            </a:r>
            <a:r>
              <a:rPr lang="en-US" sz="2400" b="1" dirty="0"/>
              <a:t>similar</a:t>
            </a:r>
            <a:r>
              <a:rPr lang="en-US" sz="2400" dirty="0"/>
              <a:t> words occurred!!! </a:t>
            </a:r>
          </a:p>
          <a:p>
            <a:pPr lvl="1"/>
            <a:r>
              <a:rPr lang="en-US" sz="2800" dirty="0"/>
              <a:t>Question answering, conversational agents,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introduce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Tf-idf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/>
              <a:t>A common baseline model</a:t>
            </a:r>
          </a:p>
          <a:p>
            <a:pPr lvl="1"/>
            <a:r>
              <a:rPr lang="en-US" sz="2400" dirty="0"/>
              <a:t>Sparse vectors</a:t>
            </a:r>
          </a:p>
          <a:p>
            <a:pPr lvl="1"/>
            <a:r>
              <a:rPr lang="en-US" sz="2400" dirty="0"/>
              <a:t>Words are represented by a simple function of the counts of nearby words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400" dirty="0"/>
              <a:t>Dense vectors</a:t>
            </a:r>
          </a:p>
          <a:p>
            <a:pPr lvl="1"/>
            <a:r>
              <a:rPr lang="en-US" sz="2400" dirty="0"/>
              <a:t>Representation is created by training a classifier to distinguish nearby and far-away words</a:t>
            </a:r>
          </a:p>
        </p:txBody>
      </p:sp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286E-F625-8846-8581-8C04EC85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words, vectors, and co-occurrence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31AE-E201-4D49-AB98-DF55DEAB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5" y="3200400"/>
            <a:ext cx="8737487" cy="148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" y="3213638"/>
            <a:ext cx="8711958" cy="14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822960" y="2207270"/>
            <a:ext cx="763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3" y="2057400"/>
            <a:ext cx="8548434" cy="3733798"/>
          </a:xfr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83385" cy="144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685799" y="3317353"/>
            <a:ext cx="8278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fools and wit and fewer battles.</a:t>
            </a:r>
          </a:p>
        </p:txBody>
      </p:sp>
    </p:spTree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776138" cy="15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1143000" y="4572000"/>
            <a:ext cx="69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in comedies, especially Twelfth Night"</a:t>
            </a:r>
          </a:p>
        </p:txBody>
      </p:sp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779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81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7709" y="579120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92309" y="57912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16" y="286604"/>
            <a:ext cx="8521284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75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84399" y="268605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73161" y="238125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937000"/>
              </p:ext>
            </p:extLst>
          </p:nvPr>
        </p:nvGraphicFramePr>
        <p:xfrm>
          <a:off x="649266" y="480060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266" y="480060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323990"/>
            <a:ext cx="7397599" cy="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674287" cy="3749675"/>
          </a:xfr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" y="2667000"/>
            <a:ext cx="8839200" cy="116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098313" y="487233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2199525" cy="1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sense or “concept”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685800" y="857250"/>
            <a:ext cx="8686800" cy="4496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4221541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8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sz="32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5405023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540502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540264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540383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2" y="728216"/>
            <a:ext cx="11432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95" y="4803279"/>
            <a:ext cx="2397446" cy="119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0" y="1435903"/>
            <a:ext cx="6595708" cy="25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Frequency is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700" y="190500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106680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2667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apricot,information</a:t>
            </a:r>
            <a:r>
              <a:rPr lang="en-US" dirty="0"/>
              <a:t>) =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digital,information</a:t>
            </a:r>
            <a:r>
              <a:rPr lang="en-US" dirty="0"/>
              <a:t>) =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apricot,digital</a:t>
            </a:r>
            <a:r>
              <a:rPr lang="en-US" dirty="0"/>
              <a:t>) =</a:t>
            </a:r>
          </a:p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1" y="1828801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1828801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95801" y="31966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1" y="31966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2" y="51953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622300" imgH="215900" progId="Equation.3">
                  <p:embed/>
                </p:oleObj>
              </mc:Choice>
              <mc:Fallback>
                <p:oleObj name="Equation" r:id="rId7" imgW="622300" imgH="215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2" y="51953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406935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406935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319667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0" imgW="673100" imgH="215900" progId="Equation.3">
                  <p:embed/>
                </p:oleObj>
              </mc:Choice>
              <mc:Fallback>
                <p:oleObj name="Equation" r:id="rId10" imgW="6731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400" y="319667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1" y="521449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1" imgW="622300" imgH="215900" progId="Equation.3">
                  <p:embed/>
                </p:oleObj>
              </mc:Choice>
              <mc:Fallback>
                <p:oleObj name="Equation" r:id="rId11" imgW="6223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1" y="521449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2" y="406935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3" imgW="622300" imgH="215900" progId="Equation.3">
                  <p:embed/>
                </p:oleObj>
              </mc:Choice>
              <mc:Fallback>
                <p:oleObj name="Equation" r:id="rId13" imgW="6223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53212" y="406935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800600" y="286112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14" imgW="901700" imgH="393700" progId="Equation.3">
                  <p:embed/>
                </p:oleObj>
              </mc:Choice>
              <mc:Fallback>
                <p:oleObj name="Equation" r:id="rId14" imgW="901700" imgH="3937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00600" y="286112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37338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16" imgW="927100" imgH="393700" progId="Equation.3">
                  <p:embed/>
                </p:oleObj>
              </mc:Choice>
              <mc:Fallback>
                <p:oleObj name="Equation" r:id="rId16" imgW="927100" imgH="3937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48200" y="37338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48006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18" imgW="927100" imgH="393700" progId="Equation.3">
                  <p:embed/>
                </p:oleObj>
              </mc:Choice>
              <mc:Fallback>
                <p:oleObj name="Equation" r:id="rId18" imgW="927100" imgH="3937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86200" y="48006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858001" y="2920740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20" imgW="774700" imgH="419100" progId="Equation.3">
                  <p:embed/>
                </p:oleObj>
              </mc:Choice>
              <mc:Fallback>
                <p:oleObj name="Equation" r:id="rId20" imgW="774700" imgH="4191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58001" y="2920740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3810001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22" imgW="952500" imgH="419100" progId="Equation.3">
                  <p:embed/>
                </p:oleObj>
              </mc:Choice>
              <mc:Fallback>
                <p:oleObj name="Equation" r:id="rId22" imgW="952500" imgH="4191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29400" y="3810001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95300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24" imgW="241300" imgH="165100" progId="Equation.3">
                  <p:embed/>
                </p:oleObj>
              </mc:Choice>
              <mc:Fallback>
                <p:oleObj name="Equation" r:id="rId24" imgW="241300" imgH="1651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6000" y="495300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209800"/>
            <a:ext cx="7242863" cy="4232275"/>
          </a:xfr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pPr marL="0" indent="0">
              <a:buNone/>
            </a:pPr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pPr marL="0" indent="0">
              <a:buNone/>
            </a:pPr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23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1177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combine two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68" y="1142164"/>
            <a:ext cx="8308632" cy="472693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tf</a:t>
            </a:r>
            <a:r>
              <a:rPr lang="en-US" sz="2400" b="1" dirty="0"/>
              <a:t>: term frequency</a:t>
            </a:r>
            <a:r>
              <a:rPr lang="en-US" sz="2400" dirty="0"/>
              <a:t>. frequency count (usually log-transformed):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/>
              <a:t>Idf</a:t>
            </a:r>
            <a:r>
              <a:rPr lang="en-US" sz="2400" b="1" dirty="0"/>
              <a:t>: inverse document frequency: </a:t>
            </a:r>
            <a:r>
              <a:rPr lang="en-US" sz="2400" b="1" dirty="0" err="1"/>
              <a:t>tf</a:t>
            </a:r>
            <a:r>
              <a:rPr lang="en-US" sz="24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2800350" cy="12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791200" y="2895600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653197" y="4437180"/>
            <a:ext cx="27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 docs that have word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960307" y="3068877"/>
            <a:ext cx="864296" cy="388307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76800" y="4114800"/>
            <a:ext cx="776397" cy="4572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61" y="5921751"/>
            <a:ext cx="2711573" cy="5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822959" y="5128892"/>
            <a:ext cx="557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tf-idf</a:t>
            </a:r>
            <a:r>
              <a:rPr lang="en-US" sz="28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475254" y="4413704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Words like "the" or "good" have very low </a:t>
            </a:r>
            <a:r>
              <a:rPr lang="en-US" dirty="0" err="1">
                <a:solidFill>
                  <a:srgbClr val="0000FF"/>
                </a:solidFill>
              </a:rPr>
              <a:t>idf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5" y="1708551"/>
            <a:ext cx="5340603" cy="8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2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Compare two words using </a:t>
            </a:r>
            <a:r>
              <a:rPr lang="en-US" sz="3200" dirty="0" err="1"/>
              <a:t>tf-idf</a:t>
            </a:r>
            <a:r>
              <a:rPr lang="en-US" sz="3200" dirty="0"/>
              <a:t> cosine to see if they are similar</a:t>
            </a:r>
          </a:p>
          <a:p>
            <a:r>
              <a:rPr lang="en-US" sz="3200" dirty="0"/>
              <a:t>Compare two documents</a:t>
            </a:r>
          </a:p>
          <a:p>
            <a:pPr lvl="1"/>
            <a:r>
              <a:rPr lang="en-US" sz="2800" dirty="0"/>
              <a:t>Take the centroid of vectors of all the words in the document</a:t>
            </a:r>
          </a:p>
          <a:p>
            <a:pPr lvl="1"/>
            <a:r>
              <a:rPr lang="en-US" sz="28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76800"/>
            <a:ext cx="5064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1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An alternative to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859866"/>
          </a:xfrm>
        </p:spPr>
        <p:txBody>
          <a:bodyPr>
            <a:noAutofit/>
          </a:bodyPr>
          <a:lstStyle/>
          <a:p>
            <a:r>
              <a:rPr lang="en-US" sz="3000" dirty="0"/>
              <a:t>Ask whether a context word is </a:t>
            </a:r>
            <a:r>
              <a:rPr lang="en-US" sz="3000" b="1" dirty="0"/>
              <a:t>particularly informative </a:t>
            </a:r>
            <a:r>
              <a:rPr lang="en-US" sz="3000" dirty="0"/>
              <a:t>about the target word.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Positive </a:t>
            </a:r>
            <a:r>
              <a:rPr lang="en-US" sz="3000" dirty="0" err="1">
                <a:solidFill>
                  <a:srgbClr val="0000FF"/>
                </a:solidFill>
              </a:rPr>
              <a:t>Pointwise</a:t>
            </a:r>
            <a:r>
              <a:rPr lang="en-US" sz="3000" dirty="0">
                <a:solidFill>
                  <a:srgbClr val="0000FF"/>
                </a:solidFill>
              </a:rPr>
              <a:t> Mutual Information (PPMI)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37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467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Pointwise mutual information</a:t>
                </a:r>
                <a:r>
                  <a:rPr lang="en-US" sz="28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800" b="1" dirty="0"/>
                  <a:t>PMI between two words</a:t>
                </a:r>
                <a:r>
                  <a:rPr lang="en-US" sz="2800" dirty="0"/>
                  <a:t>: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  <a:blipFill>
                <a:blip r:embed="rId4"/>
                <a:stretch>
                  <a:fillRect l="-288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27148"/>
              </p:ext>
            </p:extLst>
          </p:nvPr>
        </p:nvGraphicFramePr>
        <p:xfrm>
          <a:off x="2971800" y="297180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180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022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903" y="685800"/>
            <a:ext cx="8235297" cy="74295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(PPMI)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  <a:blipFill>
                <a:blip r:embed="rId3"/>
                <a:stretch>
                  <a:fillRect l="-2542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1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66800"/>
            <a:ext cx="845819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1460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1" y="342900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342900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1" y="304800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1" y="304800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304800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304800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4" y="4962526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4" y="4962526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876801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876801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118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89560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p(w=</a:t>
            </a:r>
            <a:r>
              <a:rPr lang="en-US" dirty="0" err="1"/>
              <a:t>information,c</a:t>
            </a:r>
            <a:r>
              <a:rPr lang="en-US" dirty="0"/>
              <a:t>=data) = </a:t>
            </a:r>
          </a:p>
          <a:p>
            <a:pPr marL="0" indent="0">
              <a:buNone/>
            </a:pPr>
            <a:r>
              <a:rPr lang="en-US" dirty="0"/>
              <a:t>p(w=information) =</a:t>
            </a:r>
          </a:p>
          <a:p>
            <a:pPr marL="0" indent="0">
              <a:buNone/>
            </a:pPr>
            <a:r>
              <a:rPr lang="en-US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86877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86877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3752501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3752501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1" y="291037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1" y="291037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1" y="3276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1" y="3276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1" y="364283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364283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121920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121920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1" y="266700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4401" y="266700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266693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3200" y="266693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27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1535114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535114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990601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990601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8735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8735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3200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320040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1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9" y="366926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(.57 using full precision)</a:t>
            </a:r>
          </a:p>
        </p:txBody>
      </p:sp>
    </p:spTree>
    <p:extLst>
      <p:ext uri="{BB962C8B-B14F-4D97-AF65-F5344CB8AC3E}">
        <p14:creationId xmlns:p14="http://schemas.microsoft.com/office/powerpoint/2010/main" val="22594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0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  <a:blipFill>
                <a:blip r:embed="rId2"/>
                <a:stretch>
                  <a:fillRect l="-2679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1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82751" y="121920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3" imgW="5778500" imgH="1892300" progId="Excel.Sheet.12">
                  <p:embed/>
                </p:oleObj>
              </mc:Choice>
              <mc:Fallback>
                <p:oleObj name="Worksheet" r:id="rId3" imgW="5778500" imgH="18923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1" y="121920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342900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Worksheet" r:id="rId5" imgW="6921500" imgH="2374900" progId="Excel.Sheet.12">
                  <p:embed/>
                </p:oleObj>
              </mc:Choice>
              <mc:Fallback>
                <p:oleObj name="Worksheet" r:id="rId5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342900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63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87350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87350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18288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Worksheet" r:id="rId5" imgW="5969000" imgH="1917700" progId="Excel.Sheet.12">
                  <p:embed/>
                </p:oleObj>
              </mc:Choice>
              <mc:Fallback>
                <p:oleObj name="Worksheet" r:id="rId5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18288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1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Survey of Lexical Semantics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Idea of Embeddings: Represent a word as a function of its distribution with other words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Cosines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PPMI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Next lecture: sparse embeddings, word2vec</a:t>
            </a:r>
          </a:p>
        </p:txBody>
      </p:sp>
    </p:spTree>
    <p:extLst>
      <p:ext uri="{BB962C8B-B14F-4D97-AF65-F5344CB8AC3E}">
        <p14:creationId xmlns:p14="http://schemas.microsoft.com/office/powerpoint/2010/main" val="153502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0"/>
            <a:ext cx="7467600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534400" cy="333375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 that there are probably no examples of perfect synonymy.</a:t>
            </a:r>
          </a:p>
          <a:p>
            <a:pPr lvl="1"/>
            <a:r>
              <a:rPr lang="en-US" sz="2800" dirty="0"/>
              <a:t>Even if many aspects of meaning are identical</a:t>
            </a:r>
          </a:p>
          <a:p>
            <a:pPr lvl="1"/>
            <a:r>
              <a:rPr lang="en-US" sz="2800" dirty="0"/>
              <a:t>Still may not preserve the acceptability based on notions of politeness, slang, register, genre, etc.</a:t>
            </a:r>
          </a:p>
          <a:p>
            <a:r>
              <a:rPr lang="en-US" sz="3200" dirty="0"/>
              <a:t>The Linguistic Principle of Contrast:</a:t>
            </a:r>
          </a:p>
          <a:p>
            <a:pPr lvl="1"/>
            <a:r>
              <a:rPr lang="en-US" sz="26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35149</TotalTime>
  <Words>2237</Words>
  <Application>Microsoft Office PowerPoint</Application>
  <PresentationFormat>On-screen Show (4:3)</PresentationFormat>
  <Paragraphs>421</Paragraphs>
  <Slides>68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Arial</vt:lpstr>
      <vt:lpstr>Calibri</vt:lpstr>
      <vt:lpstr>Calibri (Body)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Wingdings</vt:lpstr>
      <vt:lpstr>Retrospect</vt:lpstr>
      <vt:lpstr>Worksheet</vt:lpstr>
      <vt:lpstr>Equation</vt:lpstr>
      <vt:lpstr>PowerPoint Presentation</vt:lpstr>
      <vt:lpstr>What do words mean?</vt:lpstr>
      <vt:lpstr>Words, Lemmas, Senses, Definitions</vt:lpstr>
      <vt:lpstr>Lemma pepper</vt:lpstr>
      <vt:lpstr>A sense or “concept”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These levels are not symmetric</vt:lpstr>
      <vt:lpstr>Name these items</vt:lpstr>
      <vt:lpstr>PowerPoint Presentation</vt:lpstr>
      <vt:lpstr>Cluster of Interactional Properties</vt:lpstr>
      <vt:lpstr>The basic level</vt:lpstr>
      <vt:lpstr>Connotation</vt:lpstr>
      <vt:lpstr>So far</vt:lpstr>
      <vt:lpstr>But how to define a concept?</vt:lpstr>
      <vt:lpstr>Classical (“Aristotelian”) Theory of Concepts</vt:lpstr>
      <vt:lpstr>Problem 1: The features are complex and may be context-dependent</vt:lpstr>
      <vt:lpstr>The category depends on complex features of the object (diameter, etc)</vt:lpstr>
      <vt:lpstr>The category depends on the context! (If there is food in it, it’s a bowl)</vt:lpstr>
      <vt:lpstr>Labov’s definition of cup</vt:lpstr>
      <vt:lpstr>Ludwig Wittgenstein (1889-1951)</vt:lpstr>
      <vt:lpstr>Wittgenstein (1945) Philosophical Investigations. Paragraphs 66,67</vt:lpstr>
      <vt:lpstr>What is a game?</vt:lpstr>
      <vt:lpstr>Wittgenstein’s thought experiment on "What is a game”:</vt:lpstr>
      <vt:lpstr>Family Resemblance</vt:lpstr>
      <vt:lpstr>How about a radically different approach?</vt:lpstr>
      <vt:lpstr>Ludwig Wittgenstein</vt:lpstr>
      <vt:lpstr>Let's define words by their usages</vt:lpstr>
      <vt:lpstr>What does ongchoi mean?</vt:lpstr>
      <vt:lpstr>Ong choi: Ipomoea aquatica  "Water Spinach"</vt:lpstr>
      <vt:lpstr>We'll build a new model of meaning focusing on similarity</vt:lpstr>
      <vt:lpstr>We define a word as a vector</vt:lpstr>
      <vt:lpstr>We'll introduce 2 kinds of embeddings</vt:lpstr>
      <vt:lpstr>Review: words, vectors, and co-occurrence matrices</vt:lpstr>
      <vt:lpstr>Term-document matrix</vt:lpstr>
      <vt:lpstr>Visualizing document vectors</vt:lpstr>
      <vt:lpstr>Vectors are the basis of information retrieval</vt:lpstr>
      <vt:lpstr>Words can be vectors too</vt:lpstr>
      <vt:lpstr>More common: word-word matrix (or "term-context matrix")</vt:lpstr>
      <vt:lpstr>PowerPoint Presentation</vt:lpstr>
      <vt:lpstr>Reminders from linear algebra</vt:lpstr>
      <vt:lpstr>Cosine for computing similarity</vt:lpstr>
      <vt:lpstr>Cosine as a similarity metric</vt:lpstr>
      <vt:lpstr>PowerPoint Presentation</vt:lpstr>
      <vt:lpstr>Visualizing cosines  (well, angles)</vt:lpstr>
      <vt:lpstr> But raw frequency is a bad representation</vt:lpstr>
      <vt:lpstr>tf-idf: combine two factors</vt:lpstr>
      <vt:lpstr>Summary: tf-idf</vt:lpstr>
      <vt:lpstr>An alternative to tf-idf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Summary for Part I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Asim Karim</cp:lastModifiedBy>
  <cp:revision>1682</cp:revision>
  <cp:lastPrinted>2018-08-13T23:14:25Z</cp:lastPrinted>
  <dcterms:created xsi:type="dcterms:W3CDTF">2009-06-12T17:14:38Z</dcterms:created>
  <dcterms:modified xsi:type="dcterms:W3CDTF">2019-03-10T10:23:31Z</dcterms:modified>
</cp:coreProperties>
</file>